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1"/>
  </p:sldMasterIdLst>
  <p:notesMasterIdLst>
    <p:notesMasterId r:id="rId3"/>
  </p:notesMasterIdLst>
  <p:handoutMasterIdLst>
    <p:handoutMasterId r:id="rId4"/>
  </p:handoutMasterIdLst>
  <p:sldIdLst>
    <p:sldId id="382" r:id="rId2"/>
  </p:sldIdLst>
  <p:sldSz cx="12192000" cy="6858000"/>
  <p:notesSz cx="6797675" cy="9926638"/>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C03531A-F884-4E59-B278-7D09611AA995}">
          <p14:sldIdLst/>
        </p14:section>
        <p14:section name="Untitled Section" id="{6DE50388-3A89-4944-A1D6-2A5DA7B71256}">
          <p14:sldIdLst>
            <p14:sldId id="382"/>
          </p14:sldIdLst>
        </p14:section>
      </p14:sectionLst>
    </p:ext>
    <p:ext uri="{EFAFB233-063F-42B5-8137-9DF3F51BA10A}">
      <p15:sldGuideLst xmlns:p15="http://schemas.microsoft.com/office/powerpoint/2012/main">
        <p15:guide id="1" orient="horz" pos="2183"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jarke Ebert" initials="BE" lastIdx="21" clrIdx="6">
    <p:extLst>
      <p:ext uri="{19B8F6BF-5375-455C-9EA6-DF929625EA0E}">
        <p15:presenceInfo xmlns:p15="http://schemas.microsoft.com/office/powerpoint/2012/main" userId="S-1-5-21-1839211835-619659539-556599288-6688" providerId="AD"/>
      </p:ext>
    </p:extLst>
  </p:cmAuthor>
  <p:cmAuthor id="1" name="Christopher Edge" initials="CE" lastIdx="198" clrIdx="0"/>
  <p:cmAuthor id="8" name="Nathalie Breysse" initials="NB" lastIdx="38" clrIdx="7">
    <p:extLst>
      <p:ext uri="{19B8F6BF-5375-455C-9EA6-DF929625EA0E}">
        <p15:presenceInfo xmlns:p15="http://schemas.microsoft.com/office/powerpoint/2012/main" userId="S-1-5-21-1839211835-619659539-556599288-95354" providerId="AD"/>
      </p:ext>
    </p:extLst>
  </p:cmAuthor>
  <p:cmAuthor id="2" name="Ebru Karakoc Madsen" initials="EBKA" lastIdx="24" clrIdx="1"/>
  <p:cmAuthor id="3" name="Audrey Dufour" initials="AD" lastIdx="18" clrIdx="2"/>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Brian Lawrence Odlaug" initials="BLO" lastIdx="15" clrIdx="4">
    <p:extLst>
      <p:ext uri="{19B8F6BF-5375-455C-9EA6-DF929625EA0E}">
        <p15:presenceInfo xmlns:p15="http://schemas.microsoft.com/office/powerpoint/2012/main" userId="S-1-5-21-1839211835-619659539-556599288-185339" providerId="AD"/>
      </p:ext>
    </p:extLst>
  </p:cmAuthor>
  <p:cmAuthor id="6" name="Murat Yildirim" initials="MY" lastIdx="61" clrIdx="5">
    <p:extLst>
      <p:ext uri="{19B8F6BF-5375-455C-9EA6-DF929625EA0E}">
        <p15:presenceInfo xmlns:p15="http://schemas.microsoft.com/office/powerpoint/2012/main" userId="S-1-5-21-1839211835-619659539-556599288-1015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9E5F"/>
    <a:srgbClr val="D9D1CC"/>
    <a:srgbClr val="E1D8BF"/>
    <a:srgbClr val="949494"/>
    <a:srgbClr val="B2B2B2"/>
    <a:srgbClr val="68849E"/>
    <a:srgbClr val="80A093"/>
    <a:srgbClr val="F0F0F0"/>
    <a:srgbClr val="CAD8E4"/>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23" autoAdjust="0"/>
    <p:restoredTop sz="93792" autoAdjust="0"/>
  </p:normalViewPr>
  <p:slideViewPr>
    <p:cSldViewPr snapToGrid="0" snapToObjects="1">
      <p:cViewPr varScale="1">
        <p:scale>
          <a:sx n="141" d="100"/>
          <a:sy n="141" d="100"/>
        </p:scale>
        <p:origin x="1062" y="126"/>
      </p:cViewPr>
      <p:guideLst>
        <p:guide orient="horz" pos="2183"/>
        <p:guide pos="3840"/>
      </p:guideLst>
    </p:cSldViewPr>
  </p:slideViewPr>
  <p:outlineViewPr>
    <p:cViewPr>
      <p:scale>
        <a:sx n="33" d="100"/>
        <a:sy n="33" d="100"/>
      </p:scale>
      <p:origin x="0" y="-11454"/>
    </p:cViewPr>
  </p:outlineViewPr>
  <p:notesTextViewPr>
    <p:cViewPr>
      <p:scale>
        <a:sx n="100" d="100"/>
        <a:sy n="100" d="100"/>
      </p:scale>
      <p:origin x="0" y="0"/>
    </p:cViewPr>
  </p:notesTextViewPr>
  <p:sorterViewPr>
    <p:cViewPr>
      <p:scale>
        <a:sx n="122" d="100"/>
        <a:sy n="122" d="100"/>
      </p:scale>
      <p:origin x="0" y="0"/>
    </p:cViewPr>
  </p:sorterViewPr>
  <p:notesViewPr>
    <p:cSldViewPr snapToGrid="0" snapToObjects="1">
      <p:cViewPr>
        <p:scale>
          <a:sx n="150" d="100"/>
          <a:sy n="150" d="100"/>
        </p:scale>
        <p:origin x="576" y="-3220"/>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5"/>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53" y="5"/>
            <a:ext cx="2945659" cy="498055"/>
          </a:xfrm>
          <a:prstGeom prst="rect">
            <a:avLst/>
          </a:prstGeom>
        </p:spPr>
        <p:txBody>
          <a:bodyPr vert="horz" lIns="91440" tIns="45720" rIns="91440" bIns="45720" rtlCol="0"/>
          <a:lstStyle>
            <a:lvl1pPr algn="r">
              <a:defRPr sz="1200"/>
            </a:lvl1pPr>
          </a:lstStyle>
          <a:p>
            <a:fld id="{3B6579D3-62B4-4809-8D0C-4876020E209D}" type="datetimeFigureOut">
              <a:rPr lang="en-GB" smtClean="0"/>
              <a:t>23/02/2022</a:t>
            </a:fld>
            <a:endParaRPr lang="en-GB"/>
          </a:p>
        </p:txBody>
      </p:sp>
      <p:sp>
        <p:nvSpPr>
          <p:cNvPr id="4" name="Footer Placeholder 3"/>
          <p:cNvSpPr>
            <a:spLocks noGrp="1"/>
          </p:cNvSpPr>
          <p:nvPr>
            <p:ph type="ftr" sz="quarter" idx="2"/>
          </p:nvPr>
        </p:nvSpPr>
        <p:spPr>
          <a:xfrm>
            <a:off x="10" y="9428584"/>
            <a:ext cx="2945659" cy="49805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53" y="9428584"/>
            <a:ext cx="2945659" cy="49805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5"/>
            <a:ext cx="2945659" cy="49805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53" y="5"/>
            <a:ext cx="2945659" cy="498055"/>
          </a:xfrm>
          <a:prstGeom prst="rect">
            <a:avLst/>
          </a:prstGeom>
        </p:spPr>
        <p:txBody>
          <a:bodyPr vert="horz" lIns="91440" tIns="45720" rIns="91440" bIns="45720" rtlCol="0"/>
          <a:lstStyle>
            <a:lvl1pPr algn="r">
              <a:defRPr sz="1200"/>
            </a:lvl1pPr>
          </a:lstStyle>
          <a:p>
            <a:fld id="{799FA8D8-D74F-5A4A-BB10-7F88E22CEF6D}" type="datetimeFigureOut">
              <a:t>2/23/2022</a:t>
            </a:fld>
            <a:endParaRPr lang="en-US"/>
          </a:p>
        </p:txBody>
      </p:sp>
      <p:sp>
        <p:nvSpPr>
          <p:cNvPr id="4" name="Slide Image Placeholder 3"/>
          <p:cNvSpPr>
            <a:spLocks noGrp="1" noRot="1" noChangeAspect="1"/>
          </p:cNvSpPr>
          <p:nvPr>
            <p:ph type="sldImg" idx="2"/>
          </p:nvPr>
        </p:nvSpPr>
        <p:spPr>
          <a:xfrm>
            <a:off x="423863" y="1241425"/>
            <a:ext cx="5949950" cy="33480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0" y="9428584"/>
            <a:ext cx="2945659" cy="49805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53" y="9428584"/>
            <a:ext cx="2945659" cy="498054"/>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of the important implications of socio–developmental–cognitive models of schizophrenia, is that attempts to reduce stress, and application of psychological and social therapies, may interrupt the vicious cycle that leads to paranoia and psychosis.</a:t>
            </a:r>
            <a:r>
              <a:rPr lang="en-GB" baseline="30000" dirty="0"/>
              <a:t>[Howes &amp; Murray, 2014]</a:t>
            </a:r>
            <a:r>
              <a:rPr lang="en-GB" dirty="0"/>
              <a:t> Because the models postulate that dopaminergic dysregulation is a result of the altered cognitive schema, these interventions would be best administered early in the disease process, before psychotic patterns of interpreting events have been hardwired by changes in dopamine circuitry in the brain.</a:t>
            </a:r>
            <a:r>
              <a:rPr lang="en-GB" baseline="30000" dirty="0"/>
              <a:t>[Howes &amp; Murray, 2014]</a:t>
            </a:r>
            <a:endParaRPr lang="en-GB" dirty="0"/>
          </a:p>
          <a:p>
            <a:endParaRPr lang="en-GB" dirty="0"/>
          </a:p>
          <a:p>
            <a:r>
              <a:rPr lang="en-GB" b="1" dirty="0"/>
              <a:t>Reference:</a:t>
            </a:r>
          </a:p>
          <a:p>
            <a:r>
              <a:rPr lang="en-GB" dirty="0"/>
              <a:t>Howes OD, Murray RM. Schizophrenia: an integrated </a:t>
            </a:r>
            <a:r>
              <a:rPr lang="en-GB" dirty="0" err="1"/>
              <a:t>sociodevelopmental</a:t>
            </a:r>
            <a:r>
              <a:rPr lang="en-GB" dirty="0"/>
              <a:t>-cognitive model. Lancet 2014; 383 (9929): 1677–1687.</a:t>
            </a:r>
          </a:p>
          <a:p>
            <a:endParaRPr lang="en-GB" dirty="0"/>
          </a:p>
          <a:p>
            <a:r>
              <a:rPr lang="en-GB" b="1" dirty="0"/>
              <a:t>Other reference used on slide:</a:t>
            </a:r>
          </a:p>
          <a:p>
            <a:r>
              <a:rPr lang="en-GB" dirty="0"/>
              <a:t>Bentall RP, </a:t>
            </a:r>
            <a:r>
              <a:rPr lang="en-GB" dirty="0" err="1"/>
              <a:t>Rowse</a:t>
            </a:r>
            <a:r>
              <a:rPr lang="en-GB" dirty="0"/>
              <a:t> G, </a:t>
            </a:r>
            <a:r>
              <a:rPr lang="en-GB" dirty="0" err="1"/>
              <a:t>Shryane</a:t>
            </a:r>
            <a:r>
              <a:rPr lang="en-GB" dirty="0"/>
              <a:t> N, et al. The cognitive and affective structure of paranoid delusions. A transdiagnostic investigation of patients with schizophrenia spectrum disorders and depression. Arch Gen Psychiatry 2009; 66 (3): 236–247.</a:t>
            </a:r>
          </a:p>
          <a:p>
            <a:endParaRPr lang="en-GB" dirty="0"/>
          </a:p>
        </p:txBody>
      </p:sp>
      <p:sp>
        <p:nvSpPr>
          <p:cNvPr id="4" name="Slide Number Placeholder 3"/>
          <p:cNvSpPr>
            <a:spLocks noGrp="1"/>
          </p:cNvSpPr>
          <p:nvPr>
            <p:ph type="sldNum" sz="quarter" idx="10"/>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1880534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31286193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sz="2400">
                <a:solidFill>
                  <a:srgbClr val="3F1A01"/>
                </a:solidFill>
              </a:defRPr>
            </a:lvl1pPr>
          </a:lstStyle>
          <a:p>
            <a:r>
              <a:rPr lang="en-US" dirty="0"/>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5169744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1374981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8614934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391142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87135656"/>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1368254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65676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164986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059991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760682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06167788"/>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963059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4148854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15819722"/>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027332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766886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666769689"/>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5631239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2210398"/>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96186129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6" r:id="rId18"/>
    <p:sldLayoutId id="2147483737" r:id="rId19"/>
    <p:sldLayoutId id="2147483745" r:id="rId20"/>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8C2B52F-D324-4B4E-A3F4-08C649ECF708}"/>
              </a:ext>
            </a:extLst>
          </p:cNvPr>
          <p:cNvSpPr/>
          <p:nvPr/>
        </p:nvSpPr>
        <p:spPr>
          <a:xfrm>
            <a:off x="6129527" y="3072583"/>
            <a:ext cx="2610000" cy="2383338"/>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25">
            <a:extLst>
              <a:ext uri="{FF2B5EF4-FFF2-40B4-BE49-F238E27FC236}">
                <a16:creationId xmlns:a16="http://schemas.microsoft.com/office/drawing/2014/main" id="{63F37E50-D850-4590-9C77-8D6827D75D15}"/>
              </a:ext>
            </a:extLst>
          </p:cNvPr>
          <p:cNvSpPr/>
          <p:nvPr/>
        </p:nvSpPr>
        <p:spPr>
          <a:xfrm>
            <a:off x="8767478" y="3072582"/>
            <a:ext cx="2610000" cy="1560378"/>
          </a:xfrm>
          <a:prstGeom prst="rect">
            <a:avLst/>
          </a:prstGeom>
          <a:solidFill>
            <a:srgbClr val="E8E7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7">
            <a:extLst>
              <a:ext uri="{FF2B5EF4-FFF2-40B4-BE49-F238E27FC236}">
                <a16:creationId xmlns:a16="http://schemas.microsoft.com/office/drawing/2014/main" id="{58C4C1A8-CF8D-4AB3-9324-DE2DBA60C9DA}"/>
              </a:ext>
            </a:extLst>
          </p:cNvPr>
          <p:cNvSpPr>
            <a:spLocks noGrp="1"/>
          </p:cNvSpPr>
          <p:nvPr>
            <p:ph type="body" sz="quarter" idx="17"/>
          </p:nvPr>
        </p:nvSpPr>
        <p:spPr/>
        <p:txBody>
          <a:bodyPr/>
          <a:lstStyle/>
          <a:p>
            <a:r>
              <a:rPr lang="en-GB" dirty="0"/>
              <a:t>Schizophrenia</a:t>
            </a:r>
          </a:p>
        </p:txBody>
      </p:sp>
      <p:sp>
        <p:nvSpPr>
          <p:cNvPr id="2" name="Title 1">
            <a:extLst>
              <a:ext uri="{FF2B5EF4-FFF2-40B4-BE49-F238E27FC236}">
                <a16:creationId xmlns:a16="http://schemas.microsoft.com/office/drawing/2014/main" id="{5520A9C7-1523-48EF-B09E-B4320345AFAE}"/>
              </a:ext>
            </a:extLst>
          </p:cNvPr>
          <p:cNvSpPr>
            <a:spLocks noGrp="1"/>
          </p:cNvSpPr>
          <p:nvPr>
            <p:ph type="title"/>
          </p:nvPr>
        </p:nvSpPr>
        <p:spPr/>
        <p:txBody>
          <a:bodyPr/>
          <a:lstStyle/>
          <a:p>
            <a:r>
              <a:rPr lang="en-GB" dirty="0"/>
              <a:t>Socio–developmental–cognitive models of schizophrenia</a:t>
            </a:r>
          </a:p>
        </p:txBody>
      </p:sp>
      <p:sp>
        <p:nvSpPr>
          <p:cNvPr id="7" name="Content Placeholder 6">
            <a:extLst>
              <a:ext uri="{FF2B5EF4-FFF2-40B4-BE49-F238E27FC236}">
                <a16:creationId xmlns:a16="http://schemas.microsoft.com/office/drawing/2014/main" id="{0C99535D-98BC-4D96-9DDA-654C332C8643}"/>
              </a:ext>
            </a:extLst>
          </p:cNvPr>
          <p:cNvSpPr>
            <a:spLocks noGrp="1"/>
          </p:cNvSpPr>
          <p:nvPr>
            <p:ph idx="20"/>
          </p:nvPr>
        </p:nvSpPr>
        <p:spPr/>
        <p:txBody>
          <a:bodyPr>
            <a:normAutofit/>
          </a:bodyPr>
          <a:lstStyle/>
          <a:p>
            <a:r>
              <a:rPr lang="en-GB" sz="1600" dirty="0"/>
              <a:t>There have been attempts to explain schizophrenia using cognitive models</a:t>
            </a:r>
            <a:r>
              <a:rPr lang="en-GB" sz="1600" baseline="30000" dirty="0"/>
              <a:t>1,2</a:t>
            </a:r>
            <a:endParaRPr lang="en-GB" sz="1600" dirty="0"/>
          </a:p>
          <a:p>
            <a:r>
              <a:rPr lang="en-GB" sz="1600" dirty="0"/>
              <a:t>Cognitive models of schizophrenia suggest that the interpretation of social adversity (e.g., child abuse) through biased cognitive schema and appraisal processes, results in the individual judging the adversities as being externally driven, giving rise to paranoid delusions</a:t>
            </a:r>
            <a:r>
              <a:rPr lang="en-GB" sz="1600" baseline="30000" dirty="0"/>
              <a:t>1,2</a:t>
            </a:r>
          </a:p>
          <a:p>
            <a:r>
              <a:rPr lang="en-GB" sz="1600" dirty="0"/>
              <a:t>Attempts have been made to integrate these cognitive models with the known pathophysiology of schizophrenia, postulating that genetic predisposition and neurodevelopmental insults disrupt the dopamine system, alongside social adversity leading to biased cognitive schema – these forces act in concert to hardwire the individual in favour of the psychotic interpretation of the world around them</a:t>
            </a:r>
            <a:r>
              <a:rPr lang="en-GB" sz="1600" baseline="30000" dirty="0"/>
              <a:t>1</a:t>
            </a:r>
            <a:endParaRPr lang="en-GB" sz="1600" dirty="0"/>
          </a:p>
        </p:txBody>
      </p:sp>
      <p:sp>
        <p:nvSpPr>
          <p:cNvPr id="9" name="Content Placeholder 8">
            <a:extLst>
              <a:ext uri="{FF2B5EF4-FFF2-40B4-BE49-F238E27FC236}">
                <a16:creationId xmlns:a16="http://schemas.microsoft.com/office/drawing/2014/main" id="{4544E06E-A725-4DF3-9C3F-1E6A097B384D}"/>
              </a:ext>
            </a:extLst>
          </p:cNvPr>
          <p:cNvSpPr>
            <a:spLocks noGrp="1"/>
          </p:cNvSpPr>
          <p:nvPr>
            <p:ph idx="21"/>
          </p:nvPr>
        </p:nvSpPr>
        <p:spPr/>
        <p:txBody>
          <a:bodyPr>
            <a:normAutofit/>
          </a:bodyPr>
          <a:lstStyle/>
          <a:p>
            <a:pPr marL="0" indent="0" algn="ctr">
              <a:buNone/>
            </a:pPr>
            <a:r>
              <a:rPr lang="en-GB" sz="1400" b="1" dirty="0">
                <a:solidFill>
                  <a:schemeClr val="accent1"/>
                </a:solidFill>
              </a:rPr>
              <a:t>Cognitive models of schizophrenia</a:t>
            </a:r>
            <a:r>
              <a:rPr lang="en-GB" sz="1400" b="1" baseline="30000" dirty="0">
                <a:solidFill>
                  <a:schemeClr val="accent1"/>
                </a:solidFill>
              </a:rPr>
              <a:t>1,2</a:t>
            </a:r>
            <a:endParaRPr lang="en-GB" sz="1400" b="1" dirty="0">
              <a:solidFill>
                <a:schemeClr val="accent1"/>
              </a:solidFill>
            </a:endParaRPr>
          </a:p>
        </p:txBody>
      </p:sp>
      <p:sp>
        <p:nvSpPr>
          <p:cNvPr id="3" name="Text Placeholder 2">
            <a:extLst>
              <a:ext uri="{FF2B5EF4-FFF2-40B4-BE49-F238E27FC236}">
                <a16:creationId xmlns:a16="http://schemas.microsoft.com/office/drawing/2014/main" id="{215AE836-0708-401D-9EC6-FAE0E8D0A0CF}"/>
              </a:ext>
            </a:extLst>
          </p:cNvPr>
          <p:cNvSpPr>
            <a:spLocks noGrp="1"/>
          </p:cNvSpPr>
          <p:nvPr>
            <p:ph type="body" sz="quarter" idx="18"/>
          </p:nvPr>
        </p:nvSpPr>
        <p:spPr/>
        <p:txBody>
          <a:bodyPr/>
          <a:lstStyle/>
          <a:p>
            <a:pPr marL="0" indent="0">
              <a:buNone/>
            </a:pPr>
            <a:r>
              <a:rPr lang="en-GB" dirty="0"/>
              <a:t>1. Howes &amp; Murray. Lancet 2014;383(9929):1677–1687;</a:t>
            </a:r>
            <a:br>
              <a:rPr lang="en-GB" dirty="0"/>
            </a:br>
            <a:r>
              <a:rPr lang="en-GB" dirty="0"/>
              <a:t>2. Bentall et al. Arch Gen Psychiatry 2009;66(3):236–247</a:t>
            </a:r>
          </a:p>
        </p:txBody>
      </p:sp>
      <p:sp>
        <p:nvSpPr>
          <p:cNvPr id="4" name="Slide Number Placeholder 3">
            <a:extLst>
              <a:ext uri="{FF2B5EF4-FFF2-40B4-BE49-F238E27FC236}">
                <a16:creationId xmlns:a16="http://schemas.microsoft.com/office/drawing/2014/main" id="{C54F7D8E-F0B3-4842-8DC3-B0ED5A7C3A10}"/>
              </a:ext>
            </a:extLst>
          </p:cNvPr>
          <p:cNvSpPr>
            <a:spLocks noGrp="1"/>
          </p:cNvSpPr>
          <p:nvPr>
            <p:ph type="sldNum" sz="quarter" idx="4"/>
          </p:nvPr>
        </p:nvSpPr>
        <p:spPr/>
        <p:txBody>
          <a:bodyPr/>
          <a:lstStyle/>
          <a:p>
            <a:fld id="{6DBC486D-4FAB-B746-8B02-8D7C842291C6}" type="slidenum">
              <a:rPr lang="en-GB" smtClean="0"/>
              <a:t>1</a:t>
            </a:fld>
            <a:endParaRPr lang="en-GB"/>
          </a:p>
        </p:txBody>
      </p:sp>
      <p:sp>
        <p:nvSpPr>
          <p:cNvPr id="15" name="Rectangle: Rounded Corners 14">
            <a:extLst>
              <a:ext uri="{FF2B5EF4-FFF2-40B4-BE49-F238E27FC236}">
                <a16:creationId xmlns:a16="http://schemas.microsoft.com/office/drawing/2014/main" id="{DE0D41F8-6BE5-4545-97C5-8935AD0DD6BB}"/>
              </a:ext>
            </a:extLst>
          </p:cNvPr>
          <p:cNvSpPr/>
          <p:nvPr/>
        </p:nvSpPr>
        <p:spPr>
          <a:xfrm>
            <a:off x="6247203" y="4871824"/>
            <a:ext cx="2374649" cy="432000"/>
          </a:xfrm>
          <a:prstGeom prst="round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GB" sz="1400" dirty="0">
                <a:solidFill>
                  <a:schemeClr val="bg1"/>
                </a:solidFill>
              </a:rPr>
              <a:t>Paranoia</a:t>
            </a:r>
          </a:p>
        </p:txBody>
      </p:sp>
      <p:sp>
        <p:nvSpPr>
          <p:cNvPr id="19" name="Rectangle: Rounded Corners 18">
            <a:extLst>
              <a:ext uri="{FF2B5EF4-FFF2-40B4-BE49-F238E27FC236}">
                <a16:creationId xmlns:a16="http://schemas.microsoft.com/office/drawing/2014/main" id="{E4898114-E8D4-4143-A08C-13F4AF1BA1D5}"/>
              </a:ext>
            </a:extLst>
          </p:cNvPr>
          <p:cNvSpPr/>
          <p:nvPr/>
        </p:nvSpPr>
        <p:spPr>
          <a:xfrm>
            <a:off x="6247203" y="3826281"/>
            <a:ext cx="2374649" cy="602138"/>
          </a:xfrm>
          <a:prstGeom prst="round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GB" sz="1400" dirty="0">
                <a:solidFill>
                  <a:schemeClr val="bg1"/>
                </a:solidFill>
              </a:rPr>
              <a:t>Experiences are externally driven and uncontrollable</a:t>
            </a:r>
          </a:p>
        </p:txBody>
      </p:sp>
      <p:sp>
        <p:nvSpPr>
          <p:cNvPr id="10" name="Arrow: Right 9">
            <a:extLst>
              <a:ext uri="{FF2B5EF4-FFF2-40B4-BE49-F238E27FC236}">
                <a16:creationId xmlns:a16="http://schemas.microsoft.com/office/drawing/2014/main" id="{48805B8D-D664-4F27-94A2-ED60ED05C242}"/>
              </a:ext>
            </a:extLst>
          </p:cNvPr>
          <p:cNvSpPr/>
          <p:nvPr/>
        </p:nvSpPr>
        <p:spPr>
          <a:xfrm rot="5400000">
            <a:off x="7957107" y="3359920"/>
            <a:ext cx="602140" cy="528826"/>
          </a:xfrm>
          <a:prstGeom prst="rightArrow">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p>
        </p:txBody>
      </p:sp>
      <p:sp>
        <p:nvSpPr>
          <p:cNvPr id="14" name="Rectangle: Rounded Corners 13">
            <a:extLst>
              <a:ext uri="{FF2B5EF4-FFF2-40B4-BE49-F238E27FC236}">
                <a16:creationId xmlns:a16="http://schemas.microsoft.com/office/drawing/2014/main" id="{62AA3EF8-D95A-400A-A083-EE18F55BA060}"/>
              </a:ext>
            </a:extLst>
          </p:cNvPr>
          <p:cNvSpPr/>
          <p:nvPr/>
        </p:nvSpPr>
        <p:spPr>
          <a:xfrm>
            <a:off x="8884478" y="3826281"/>
            <a:ext cx="2376000" cy="602138"/>
          </a:xfrm>
          <a:prstGeom prst="round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GB" sz="1400" dirty="0">
                <a:solidFill>
                  <a:schemeClr val="bg1"/>
                </a:solidFill>
              </a:rPr>
              <a:t>Rationalisation and understanding</a:t>
            </a:r>
          </a:p>
        </p:txBody>
      </p:sp>
      <p:sp>
        <p:nvSpPr>
          <p:cNvPr id="18" name="Arrow: Right 17">
            <a:extLst>
              <a:ext uri="{FF2B5EF4-FFF2-40B4-BE49-F238E27FC236}">
                <a16:creationId xmlns:a16="http://schemas.microsoft.com/office/drawing/2014/main" id="{7C8640AD-D5D5-4B70-AC74-6A32745E563B}"/>
              </a:ext>
            </a:extLst>
          </p:cNvPr>
          <p:cNvSpPr/>
          <p:nvPr/>
        </p:nvSpPr>
        <p:spPr>
          <a:xfrm rot="5400000">
            <a:off x="8936787" y="3359918"/>
            <a:ext cx="602138" cy="528826"/>
          </a:xfrm>
          <a:prstGeom prst="rightArrow">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p>
        </p:txBody>
      </p:sp>
      <p:sp>
        <p:nvSpPr>
          <p:cNvPr id="13" name="Rectangle: Rounded Corners 12">
            <a:extLst>
              <a:ext uri="{FF2B5EF4-FFF2-40B4-BE49-F238E27FC236}">
                <a16:creationId xmlns:a16="http://schemas.microsoft.com/office/drawing/2014/main" id="{F96EF531-57BC-47B9-A198-C245BCAE59FC}"/>
              </a:ext>
            </a:extLst>
          </p:cNvPr>
          <p:cNvSpPr/>
          <p:nvPr/>
        </p:nvSpPr>
        <p:spPr>
          <a:xfrm>
            <a:off x="7708200" y="1933576"/>
            <a:ext cx="2085978" cy="602138"/>
          </a:xfrm>
          <a:prstGeom prst="round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GB" sz="1400" dirty="0">
                <a:solidFill>
                  <a:schemeClr val="bg1"/>
                </a:solidFill>
              </a:rPr>
              <a:t>Anomalies of conscious experience </a:t>
            </a:r>
          </a:p>
        </p:txBody>
      </p:sp>
      <p:sp>
        <p:nvSpPr>
          <p:cNvPr id="17" name="Arrow: Right 16">
            <a:extLst>
              <a:ext uri="{FF2B5EF4-FFF2-40B4-BE49-F238E27FC236}">
                <a16:creationId xmlns:a16="http://schemas.microsoft.com/office/drawing/2014/main" id="{0C34CDC1-A366-4715-BCD6-F169575A7DF0}"/>
              </a:ext>
            </a:extLst>
          </p:cNvPr>
          <p:cNvSpPr/>
          <p:nvPr/>
        </p:nvSpPr>
        <p:spPr>
          <a:xfrm>
            <a:off x="6241898" y="1675432"/>
            <a:ext cx="1507365" cy="1097440"/>
          </a:xfrm>
          <a:prstGeom prst="rightArrow">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Stress</a:t>
            </a:r>
          </a:p>
        </p:txBody>
      </p:sp>
      <p:sp>
        <p:nvSpPr>
          <p:cNvPr id="21" name="Rectangle 20">
            <a:extLst>
              <a:ext uri="{FF2B5EF4-FFF2-40B4-BE49-F238E27FC236}">
                <a16:creationId xmlns:a16="http://schemas.microsoft.com/office/drawing/2014/main" id="{27117B98-D020-44E2-BADD-487D0C31B9F2}"/>
              </a:ext>
            </a:extLst>
          </p:cNvPr>
          <p:cNvSpPr/>
          <p:nvPr/>
        </p:nvSpPr>
        <p:spPr>
          <a:xfrm>
            <a:off x="6310124" y="3337507"/>
            <a:ext cx="1850615" cy="461665"/>
          </a:xfrm>
          <a:prstGeom prst="rect">
            <a:avLst/>
          </a:prstGeom>
        </p:spPr>
        <p:txBody>
          <a:bodyPr wrap="square">
            <a:spAutoFit/>
          </a:bodyPr>
          <a:lstStyle/>
          <a:p>
            <a:pPr algn="ctr"/>
            <a:r>
              <a:rPr lang="en-GB" sz="1200" b="1" dirty="0">
                <a:solidFill>
                  <a:schemeClr val="accent1"/>
                </a:solidFill>
              </a:rPr>
              <a:t>Biased cognitive schema</a:t>
            </a:r>
          </a:p>
        </p:txBody>
      </p:sp>
      <p:sp>
        <p:nvSpPr>
          <p:cNvPr id="22" name="Rectangle 21">
            <a:extLst>
              <a:ext uri="{FF2B5EF4-FFF2-40B4-BE49-F238E27FC236}">
                <a16:creationId xmlns:a16="http://schemas.microsoft.com/office/drawing/2014/main" id="{C9B354DF-9230-480B-BDC1-3207CFC39697}"/>
              </a:ext>
            </a:extLst>
          </p:cNvPr>
          <p:cNvSpPr/>
          <p:nvPr/>
        </p:nvSpPr>
        <p:spPr>
          <a:xfrm>
            <a:off x="9363072" y="3337507"/>
            <a:ext cx="1696350" cy="461665"/>
          </a:xfrm>
          <a:prstGeom prst="rect">
            <a:avLst/>
          </a:prstGeom>
        </p:spPr>
        <p:txBody>
          <a:bodyPr wrap="square">
            <a:spAutoFit/>
          </a:bodyPr>
          <a:lstStyle/>
          <a:p>
            <a:pPr algn="ctr"/>
            <a:r>
              <a:rPr lang="en-GB" sz="1200" b="1" dirty="0"/>
              <a:t>Unbiased cognitive schema</a:t>
            </a:r>
          </a:p>
        </p:txBody>
      </p:sp>
      <p:sp>
        <p:nvSpPr>
          <p:cNvPr id="23" name="Rectangle: Rounded Corners 22">
            <a:extLst>
              <a:ext uri="{FF2B5EF4-FFF2-40B4-BE49-F238E27FC236}">
                <a16:creationId xmlns:a16="http://schemas.microsoft.com/office/drawing/2014/main" id="{8F4BCB97-5707-4058-8C5E-8E4075B1A2DA}"/>
              </a:ext>
            </a:extLst>
          </p:cNvPr>
          <p:cNvSpPr/>
          <p:nvPr/>
        </p:nvSpPr>
        <p:spPr>
          <a:xfrm>
            <a:off x="6247204" y="2894571"/>
            <a:ext cx="5013274" cy="432000"/>
          </a:xfrm>
          <a:prstGeom prst="round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GB" sz="1400" dirty="0">
                <a:solidFill>
                  <a:schemeClr val="bg1"/>
                </a:solidFill>
              </a:rPr>
              <a:t>Search for meaning</a:t>
            </a:r>
          </a:p>
        </p:txBody>
      </p:sp>
      <p:sp>
        <p:nvSpPr>
          <p:cNvPr id="24" name="Arrow: Right 23">
            <a:extLst>
              <a:ext uri="{FF2B5EF4-FFF2-40B4-BE49-F238E27FC236}">
                <a16:creationId xmlns:a16="http://schemas.microsoft.com/office/drawing/2014/main" id="{6234887E-34D3-4383-9683-316B51821F7B}"/>
              </a:ext>
            </a:extLst>
          </p:cNvPr>
          <p:cNvSpPr/>
          <p:nvPr/>
        </p:nvSpPr>
        <p:spPr>
          <a:xfrm rot="5400000">
            <a:off x="8537327" y="2483102"/>
            <a:ext cx="427722" cy="528826"/>
          </a:xfrm>
          <a:prstGeom prst="rightArrow">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p>
        </p:txBody>
      </p:sp>
      <p:sp>
        <p:nvSpPr>
          <p:cNvPr id="28" name="Arrow: Right 27">
            <a:extLst>
              <a:ext uri="{FF2B5EF4-FFF2-40B4-BE49-F238E27FC236}">
                <a16:creationId xmlns:a16="http://schemas.microsoft.com/office/drawing/2014/main" id="{052995AD-0B0F-4607-A61A-92027F23FEBD}"/>
              </a:ext>
            </a:extLst>
          </p:cNvPr>
          <p:cNvSpPr/>
          <p:nvPr/>
        </p:nvSpPr>
        <p:spPr>
          <a:xfrm rot="5400000">
            <a:off x="7974167" y="4448016"/>
            <a:ext cx="568020" cy="528826"/>
          </a:xfrm>
          <a:prstGeom prst="rightArrow">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p>
        </p:txBody>
      </p:sp>
      <p:sp>
        <p:nvSpPr>
          <p:cNvPr id="30" name="Arrow: Right 29">
            <a:extLst>
              <a:ext uri="{FF2B5EF4-FFF2-40B4-BE49-F238E27FC236}">
                <a16:creationId xmlns:a16="http://schemas.microsoft.com/office/drawing/2014/main" id="{866B7074-379A-412A-AD57-0AC644443BFB}"/>
              </a:ext>
            </a:extLst>
          </p:cNvPr>
          <p:cNvSpPr/>
          <p:nvPr/>
        </p:nvSpPr>
        <p:spPr>
          <a:xfrm flipH="1">
            <a:off x="9747807" y="1689716"/>
            <a:ext cx="1507365" cy="1097440"/>
          </a:xfrm>
          <a:prstGeom prst="rightArrow">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Social adversity</a:t>
            </a:r>
          </a:p>
        </p:txBody>
      </p:sp>
    </p:spTree>
    <p:custDataLst/>
    <p:extLst>
      <p:ext uri="{BB962C8B-B14F-4D97-AF65-F5344CB8AC3E}">
        <p14:creationId xmlns:p14="http://schemas.microsoft.com/office/powerpoint/2010/main" val="14473352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jQZtG50d"/>
  <p:tag name="ARTICULATE_SLIDE_COUNT" val="4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Neurotorium - PowerPoint-Skabelon - 2022-01-28</Template>
  <TotalTime>709</TotalTime>
  <Words>350</Words>
  <Application>Microsoft Office PowerPoint</Application>
  <PresentationFormat>Widescreen</PresentationFormat>
  <Paragraphs>25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Socio–developmental–cognitive models of schizophrenia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Henrik Haase</cp:lastModifiedBy>
  <cp:revision>1365</cp:revision>
  <cp:lastPrinted>2022-02-04T08:01:23Z</cp:lastPrinted>
  <dcterms:created xsi:type="dcterms:W3CDTF">2017-01-23T14:24:15Z</dcterms:created>
  <dcterms:modified xsi:type="dcterms:W3CDTF">2022-02-23T12:38:18Z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62F455BA-A116-4548-8330-AB067D1D6DA8</vt:lpwstr>
  </property>
  <property fmtid="{D5CDD505-2E9C-101B-9397-08002B2CF9AE}" pid="3" name="ArticulatePath">
    <vt:lpwstr>3 - Neurobiology and aetiology 02-Feb-18</vt:lpwstr>
  </property>
</Properties>
</file>